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229" r:id="rId4"/>
  </p:sldMasterIdLst>
  <p:notesMasterIdLst>
    <p:notesMasterId r:id="rId30"/>
  </p:notesMasterIdLst>
  <p:handoutMasterIdLst>
    <p:handoutMasterId r:id="rId31"/>
  </p:handoutMasterIdLst>
  <p:sldIdLst>
    <p:sldId id="258" r:id="rId5"/>
    <p:sldId id="3396" r:id="rId6"/>
    <p:sldId id="3370" r:id="rId7"/>
    <p:sldId id="3391" r:id="rId8"/>
    <p:sldId id="3371" r:id="rId9"/>
    <p:sldId id="3388" r:id="rId10"/>
    <p:sldId id="3374" r:id="rId11"/>
    <p:sldId id="3375" r:id="rId12"/>
    <p:sldId id="3377" r:id="rId13"/>
    <p:sldId id="3394" r:id="rId14"/>
    <p:sldId id="3395" r:id="rId15"/>
    <p:sldId id="3380" r:id="rId16"/>
    <p:sldId id="3381" r:id="rId17"/>
    <p:sldId id="3392" r:id="rId18"/>
    <p:sldId id="3389" r:id="rId19"/>
    <p:sldId id="3384" r:id="rId20"/>
    <p:sldId id="3393" r:id="rId21"/>
    <p:sldId id="3385" r:id="rId22"/>
    <p:sldId id="3399" r:id="rId23"/>
    <p:sldId id="3390" r:id="rId24"/>
    <p:sldId id="3382" r:id="rId25"/>
    <p:sldId id="3397" r:id="rId26"/>
    <p:sldId id="3398" r:id="rId27"/>
    <p:sldId id="3386" r:id="rId28"/>
    <p:sldId id="3387" r:id="rId29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8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Mitchell Derrey" initials="MD" lastIdx="9" clrIdx="4">
    <p:extLst>
      <p:ext uri="{19B8F6BF-5375-455C-9EA6-DF929625EA0E}">
        <p15:presenceInfo xmlns:p15="http://schemas.microsoft.com/office/powerpoint/2012/main" userId="S-1-5-21-383413107-1061881802-891584314-485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A1A"/>
    <a:srgbClr val="FFFFFF"/>
    <a:srgbClr val="000000"/>
    <a:srgbClr val="0078D4"/>
    <a:srgbClr val="107C10"/>
    <a:srgbClr val="EAEAEA"/>
    <a:srgbClr val="004B50"/>
    <a:srgbClr val="008272"/>
    <a:srgbClr val="00BCF2"/>
    <a:srgbClr val="001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26" autoAdjust="0"/>
    <p:restoredTop sz="92109" autoAdjust="0"/>
  </p:normalViewPr>
  <p:slideViewPr>
    <p:cSldViewPr snapToGrid="0">
      <p:cViewPr varScale="1">
        <p:scale>
          <a:sx n="100" d="100"/>
          <a:sy n="100" d="100"/>
        </p:scale>
        <p:origin x="264" y="48"/>
      </p:cViewPr>
      <p:guideLst/>
    </p:cSldViewPr>
  </p:slideViewPr>
  <p:outlineViewPr>
    <p:cViewPr>
      <p:scale>
        <a:sx n="33" d="100"/>
        <a:sy n="33" d="100"/>
      </p:scale>
      <p:origin x="0" y="-6516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75" d="100"/>
          <a:sy n="75" d="100"/>
        </p:scale>
        <p:origin x="276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16F739-46FF-4FB5-AF7F-16C8882ADA9D}" type="datetime8">
              <a:rPr lang="en-US" smtClean="0">
                <a:latin typeface="Segoe UI" pitchFamily="34" charset="0"/>
              </a:rPr>
              <a:t>1/26/2019 11:16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2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2A684A5B-FAB6-4A00-8C57-4D12C178E703}" type="datetime8">
              <a:rPr lang="en-US" smtClean="0"/>
              <a:t>1/26/2019 11:16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fall2018mlads" TargetMode="External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auto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n image of neuronetwork.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ltGray">
          <a:xfrm>
            <a:off x="865" y="0"/>
            <a:ext cx="12190271" cy="68580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 bwMode="white">
          <a:xfrm>
            <a:off x="423333" y="2674773"/>
            <a:ext cx="7913674" cy="1508453"/>
          </a:xfrm>
          <a:prstGeom prst="rect">
            <a:avLst/>
          </a:prstGeom>
          <a:noFill/>
        </p:spPr>
        <p:txBody>
          <a:bodyPr wrap="square" lIns="134464" tIns="143428" rIns="134464" bIns="143428" rtlCol="0" anchor="ctr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4400" dirty="0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Machine Learning,</a:t>
            </a:r>
            <a:r>
              <a:rPr lang="en-US" sz="4400" baseline="0" dirty="0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 AI,</a:t>
            </a:r>
            <a:br>
              <a:rPr lang="en-US" sz="4400" baseline="0" dirty="0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</a:br>
            <a:r>
              <a:rPr lang="en-US" sz="4400" baseline="0" dirty="0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and </a:t>
            </a:r>
            <a:r>
              <a:rPr lang="en-US" sz="4400" dirty="0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Data Science Conference</a:t>
            </a:r>
          </a:p>
        </p:txBody>
      </p:sp>
      <p:pic>
        <p:nvPicPr>
          <p:cNvPr id="10" name="MS logo white - EMF" descr="Microsoft logo white text version">
            <a:extLst>
              <a:ext uri="{FF2B5EF4-FFF2-40B4-BE49-F238E27FC236}">
                <a16:creationId xmlns:a16="http://schemas.microsoft.com/office/drawing/2014/main" id="{A1E802C5-F995-4758-BDEF-6665E09AE20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0E754D0E-2F0C-497A-9A27-BFDBE035D3FE}"/>
              </a:ext>
            </a:extLst>
          </p:cNvPr>
          <p:cNvGrpSpPr/>
          <p:nvPr userDrawn="1"/>
        </p:nvGrpSpPr>
        <p:grpSpPr>
          <a:xfrm>
            <a:off x="7990972" y="2572073"/>
            <a:ext cx="3662864" cy="1713852"/>
            <a:chOff x="8377689" y="3035497"/>
            <a:chExt cx="3662864" cy="1713852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E354233-98E9-4113-A218-FAF747D633F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56950" y="3035497"/>
              <a:ext cx="0" cy="1680460"/>
            </a:xfrm>
            <a:prstGeom prst="line">
              <a:avLst/>
            </a:prstGeom>
            <a:noFill/>
            <a:ln w="25400" cap="flat" cmpd="sng" algn="ctr">
              <a:solidFill>
                <a:srgbClr val="FFFFFF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75B65F6-BFDE-40DE-8686-A77A38A5784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56950" y="3875727"/>
              <a:ext cx="914400" cy="0"/>
            </a:xfrm>
            <a:prstGeom prst="line">
              <a:avLst/>
            </a:prstGeom>
            <a:noFill/>
            <a:ln w="25400" cap="flat" cmpd="sng" algn="ctr">
              <a:solidFill>
                <a:srgbClr val="FFFFFF"/>
              </a:solidFill>
              <a:prstDash val="solid"/>
              <a:headEnd type="none"/>
              <a:tailEnd type="none"/>
            </a:ln>
            <a:effectLst/>
          </p:spPr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3701858-4A85-47DC-8EBA-D8E90AA283F2}"/>
                </a:ext>
              </a:extLst>
            </p:cNvPr>
            <p:cNvSpPr txBox="1"/>
            <p:nvPr userDrawn="1"/>
          </p:nvSpPr>
          <p:spPr>
            <a:xfrm>
              <a:off x="8377689" y="3385436"/>
              <a:ext cx="2679260" cy="960263"/>
            </a:xfrm>
            <a:prstGeom prst="rect">
              <a:avLst/>
            </a:prstGeom>
            <a:noFill/>
          </p:spPr>
          <p:txBody>
            <a:bodyPr wrap="none" lIns="182880" tIns="146304" rIns="182880" bIns="146304" rtlCol="0" anchor="ctr">
              <a:spAutoFit/>
            </a:bodyPr>
            <a:lstStyle/>
            <a:p>
              <a:pPr marL="0" marR="0" lvl="0" indent="0" algn="r" defTabSz="932742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cs typeface="Segoe UI Semibold" panose="020B0702040204020203" pitchFamily="34" charset="0"/>
                </a:rPr>
                <a:t>November 12–14</a:t>
              </a:r>
            </a:p>
            <a:p>
              <a:pPr marL="0" marR="0" lvl="0" indent="0" algn="r" defTabSz="932742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cs typeface="Segoe UI Semibold" panose="020B0702040204020203" pitchFamily="34" charset="0"/>
                </a:rPr>
                <a:t>Redmond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1C5BD14-30C1-4C22-9F88-16A0629099D4}"/>
                </a:ext>
              </a:extLst>
            </p:cNvPr>
            <p:cNvSpPr txBox="1"/>
            <p:nvPr userDrawn="1"/>
          </p:nvSpPr>
          <p:spPr>
            <a:xfrm>
              <a:off x="11056950" y="3475328"/>
              <a:ext cx="983603" cy="398251"/>
            </a:xfrm>
            <a:prstGeom prst="rect">
              <a:avLst/>
            </a:prstGeom>
            <a:noFill/>
          </p:spPr>
          <p:txBody>
            <a:bodyPr wrap="none" lIns="91440" tIns="91440" rIns="91440" bIns="91440" rtlCol="0" anchor="b">
              <a:noAutofit/>
            </a:bodyPr>
            <a:lstStyle/>
            <a:p>
              <a:pPr marL="0" marR="0" lvl="0" indent="0" defTabSz="932742" eaLnBrk="1" fontAlgn="auto" latinLnBrk="0" hangingPunct="1">
                <a:lnSpc>
                  <a:spcPct val="15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Light"/>
                </a:rPr>
                <a:t>20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E5FE256-76B5-4E87-ADD8-E59DA6AFB5D8}"/>
                </a:ext>
              </a:extLst>
            </p:cNvPr>
            <p:cNvSpPr txBox="1"/>
            <p:nvPr userDrawn="1"/>
          </p:nvSpPr>
          <p:spPr>
            <a:xfrm>
              <a:off x="11056950" y="4351098"/>
              <a:ext cx="983603" cy="398251"/>
            </a:xfrm>
            <a:prstGeom prst="rect">
              <a:avLst/>
            </a:prstGeom>
            <a:noFill/>
          </p:spPr>
          <p:txBody>
            <a:bodyPr wrap="none" lIns="91440" tIns="91440" rIns="91440" bIns="91440" rtlCol="0" anchor="t">
              <a:noAutofit/>
            </a:bodyPr>
            <a:lstStyle/>
            <a:p>
              <a:pPr marL="0" marR="0" lvl="0" indent="0" defTabSz="932742" eaLnBrk="1" fontAlgn="auto" latinLnBrk="0" hangingPunct="1">
                <a:lnSpc>
                  <a:spcPct val="15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01073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503582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27" userDrawn="1">
          <p15:clr>
            <a:srgbClr val="5ACBF0"/>
          </p15:clr>
        </p15:guide>
        <p15:guide id="3" orient="horz" pos="1911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09671222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 userDrawn="1">
          <p15:clr>
            <a:srgbClr val="5ACBF0"/>
          </p15:clr>
        </p15:guide>
        <p15:guide id="2" orient="horz" pos="904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1272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05879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rePoint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n image of neuronetwork.">
            <a:extLst>
              <a:ext uri="{FF2B5EF4-FFF2-40B4-BE49-F238E27FC236}">
                <a16:creationId xmlns:a16="http://schemas.microsoft.com/office/drawing/2014/main" id="{B3F963A3-2F4D-4783-B405-E83DA04286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ltGray">
          <a:xfrm>
            <a:off x="865" y="0"/>
            <a:ext cx="12190271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1694BA-0F99-4A36-8E05-3F73A3A21D42}"/>
              </a:ext>
            </a:extLst>
          </p:cNvPr>
          <p:cNvSpPr txBox="1"/>
          <p:nvPr userDrawn="1"/>
        </p:nvSpPr>
        <p:spPr>
          <a:xfrm>
            <a:off x="584199" y="2044006"/>
            <a:ext cx="9142413" cy="27699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0" lang="en-US" sz="36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Thank you for attending MLADS and continuing to build our strong community</a:t>
            </a:r>
            <a:br>
              <a:rPr kumimoji="0" lang="en-US" sz="36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</a:br>
            <a:br>
              <a:rPr kumimoji="0" lang="en-US" sz="36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</a:br>
            <a:r>
              <a:rPr kumimoji="0" lang="en-US" sz="24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Segoe UI" pitchFamily="34" charset="0"/>
              </a:rPr>
              <a:t>If you’re interested in accessing a recorded </a:t>
            </a:r>
            <a:br>
              <a:rPr kumimoji="0" lang="en-US" sz="24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Segoe UI" pitchFamily="34" charset="0"/>
              </a:rPr>
            </a:br>
            <a:r>
              <a:rPr kumimoji="0" lang="en-US" sz="24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Segoe UI" pitchFamily="34" charset="0"/>
              </a:rPr>
              <a:t>version of content from the conference, </a:t>
            </a:r>
            <a:br>
              <a:rPr kumimoji="0" lang="en-US" sz="24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Segoe UI" pitchFamily="34" charset="0"/>
              </a:rPr>
            </a:br>
            <a:r>
              <a:rPr kumimoji="0" lang="en-US" sz="24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Segoe UI" pitchFamily="34" charset="0"/>
              </a:rPr>
              <a:t>it can be found here: </a:t>
            </a:r>
            <a:r>
              <a:rPr lang="en-US" sz="2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http://aka.ms/fall2018mlads</a:t>
            </a:r>
            <a:endParaRPr lang="en-US" sz="3200" b="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+mn-lt"/>
            </a:endParaRPr>
          </a:p>
        </p:txBody>
      </p:sp>
      <p:pic>
        <p:nvPicPr>
          <p:cNvPr id="4" name="MS logo white - EMF" descr="Microsoft logo white text version">
            <a:extLst>
              <a:ext uri="{FF2B5EF4-FFF2-40B4-BE49-F238E27FC236}">
                <a16:creationId xmlns:a16="http://schemas.microsoft.com/office/drawing/2014/main" id="{1C51E223-E511-45C6-B90B-21F97617A55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16D9DF8-5D28-4C40-8964-9A3444E35BDF}"/>
              </a:ext>
            </a:extLst>
          </p:cNvPr>
          <p:cNvCxnSpPr>
            <a:cxnSpLocks/>
          </p:cNvCxnSpPr>
          <p:nvPr userDrawn="1"/>
        </p:nvCxnSpPr>
        <p:spPr>
          <a:xfrm flipV="1">
            <a:off x="584199" y="3429000"/>
            <a:ext cx="2286000" cy="1"/>
          </a:xfrm>
          <a:prstGeom prst="line">
            <a:avLst/>
          </a:prstGeom>
          <a:noFill/>
          <a:ln w="25400" cap="flat" cmpd="sng" algn="ctr">
            <a:solidFill>
              <a:srgbClr val="FFFFFF"/>
            </a:solidFill>
            <a:prstDash val="solid"/>
            <a:headEnd type="none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4243830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288" userDrawn="1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0FD32619-3819-428A-8565-629596C914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9385043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 userDrawn="1">
          <p15:clr>
            <a:srgbClr val="5ACBF0"/>
          </p15:clr>
        </p15:guide>
        <p15:guide id="2" orient="horz" pos="2496" userDrawn="1">
          <p15:clr>
            <a:srgbClr val="5ACBF0"/>
          </p15:clr>
        </p15:guide>
        <p15:guide id="3" pos="6132" userDrawn="1">
          <p15:clr>
            <a:srgbClr val="5ACBF0"/>
          </p15:clr>
        </p15:guide>
        <p15:guide id="4" orient="horz" pos="216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4" orient="horz" pos="1272" userDrawn="1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  <p15:guide id="5" orient="horz" pos="904" userDrawn="1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01898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2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6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798454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35" userDrawn="1">
          <p15:clr>
            <a:srgbClr val="5ACBF0"/>
          </p15:clr>
        </p15:guide>
        <p15:guide id="3" orient="horz" pos="1910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5555108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 userDrawn="1">
          <p15:clr>
            <a:srgbClr val="5ACBF0"/>
          </p15:clr>
        </p15:guide>
        <p15:guide id="3" orient="horz" pos="1914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48" r:id="rId1"/>
    <p:sldLayoutId id="2147484577" r:id="rId2"/>
    <p:sldLayoutId id="2147484240" r:id="rId3"/>
    <p:sldLayoutId id="2147484241" r:id="rId4"/>
    <p:sldLayoutId id="2147484474" r:id="rId5"/>
    <p:sldLayoutId id="2147484245" r:id="rId6"/>
    <p:sldLayoutId id="2147484639" r:id="rId7"/>
    <p:sldLayoutId id="2147484249" r:id="rId8"/>
    <p:sldLayoutId id="2147484582" r:id="rId9"/>
    <p:sldLayoutId id="2147484584" r:id="rId10"/>
    <p:sldLayoutId id="2147484646" r:id="rId11"/>
    <p:sldLayoutId id="2147484256" r:id="rId12"/>
    <p:sldLayoutId id="2147484257" r:id="rId13"/>
    <p:sldLayoutId id="2147484585" r:id="rId14"/>
    <p:sldLayoutId id="2147484653" r:id="rId15"/>
    <p:sldLayoutId id="2147484299" r:id="rId16"/>
    <p:sldLayoutId id="2147484263" r:id="rId17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1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 userDrawn="1">
          <p15:clr>
            <a:srgbClr val="C35EA4"/>
          </p15:clr>
        </p15:guide>
        <p15:guide id="17" pos="7313" userDrawn="1">
          <p15:clr>
            <a:srgbClr val="C35EA4"/>
          </p15:clr>
        </p15:guide>
        <p15:guide id="25" orient="horz" pos="369" userDrawn="1">
          <p15:clr>
            <a:srgbClr val="C35EA4"/>
          </p15:clr>
        </p15:guide>
        <p15:guide id="26" orient="horz" pos="3949" userDrawn="1">
          <p15:clr>
            <a:srgbClr val="C35EA4"/>
          </p15:clr>
        </p15:guide>
        <p15:guide id="27" orient="horz" pos="184" userDrawn="1">
          <p15:clr>
            <a:srgbClr val="A4A3A4"/>
          </p15:clr>
        </p15:guide>
        <p15:guide id="28" pos="185" userDrawn="1">
          <p15:clr>
            <a:srgbClr val="A4A3A4"/>
          </p15:clr>
        </p15:guide>
        <p15:guide id="29" orient="horz" pos="4135" userDrawn="1">
          <p15:clr>
            <a:srgbClr val="A4A3A4"/>
          </p15:clr>
        </p15:guide>
        <p15:guide id="30" pos="7495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noreply@cloudlabs.ai" TargetMode="External"/><Relationship Id="rId2" Type="http://schemas.openxmlformats.org/officeDocument/2006/relationships/hyperlink" Target="http://aka.ms/LearnAI-spektra-c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zdnet.com/article/power-bi-delivers-ai-power/" TargetMode="External"/><Relationship Id="rId2" Type="http://schemas.openxmlformats.org/officeDocument/2006/relationships/hyperlink" Target="https://docs.microsoft.com/en-us/azure/cognitive-services/cognitive-services-container-support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pulse/how-add-ai-your-business-today-wael-el-kabbany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aka.ms/LearnAI-Airlift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LearnAI-Portal" TargetMode="External"/><Relationship Id="rId2" Type="http://schemas.openxmlformats.org/officeDocument/2006/relationships/hyperlink" Target="mailto:LearnAi@microsoft.com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aka.ms/LearnAI-Links" TargetMode="External"/><Relationship Id="rId4" Type="http://schemas.openxmlformats.org/officeDocument/2006/relationships/hyperlink" Target="http://aka.ms/LearnAI-GitHub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LearnAI-kmb" TargetMode="External"/><Relationship Id="rId2" Type="http://schemas.openxmlformats.org/officeDocument/2006/relationships/hyperlink" Target="http://aka.ms/LearnAI-Airlift-Survey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mailto:learnai@Microsoft.com" TargetMode="External"/><Relationship Id="rId2" Type="http://schemas.openxmlformats.org/officeDocument/2006/relationships/hyperlink" Target="http://aka.ms/LearnAI-Link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osouz@Microsoft.com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mailto:learnai@Microsoft.com" TargetMode="External"/><Relationship Id="rId2" Type="http://schemas.openxmlformats.org/officeDocument/2006/relationships/hyperlink" Target="http://aka.ms/LearnAI-Airlift-Survey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osouz@Microsoft.com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zure.com/cognitive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customvision.ai/" TargetMode="External"/><Relationship Id="rId2" Type="http://schemas.openxmlformats.org/officeDocument/2006/relationships/hyperlink" Target="https://docs.microsoft.com/en-gb/azure/cognitive-services/custom-vision-service/getting-started-build-a-classifier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LearnAI-Portal" TargetMode="External"/><Relationship Id="rId2" Type="http://schemas.openxmlformats.org/officeDocument/2006/relationships/hyperlink" Target="mailto:LearnAi@microsoft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aka.ms/LearnAI-Airlift" TargetMode="External"/><Relationship Id="rId5" Type="http://schemas.openxmlformats.org/officeDocument/2006/relationships/hyperlink" Target="http://aka.ms/LearnAI-Links" TargetMode="External"/><Relationship Id="rId4" Type="http://schemas.openxmlformats.org/officeDocument/2006/relationships/hyperlink" Target="http://aka.ms/LearnAI-GitHub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aka.ms/LearnAI-Airlift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422480"/>
            <a:ext cx="9144000" cy="1107996"/>
          </a:xfrm>
        </p:spPr>
        <p:txBody>
          <a:bodyPr/>
          <a:lstStyle/>
          <a:p>
            <a:r>
              <a:rPr lang="en-US" dirty="0"/>
              <a:t>AI Airlift - Designing Intelligent Apps and Agents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89E80-BCA2-45C9-A268-D9E21A2074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4200" y="3962400"/>
            <a:ext cx="3562350" cy="923330"/>
          </a:xfrm>
        </p:spPr>
        <p:txBody>
          <a:bodyPr/>
          <a:lstStyle/>
          <a:p>
            <a:r>
              <a:rPr lang="en-US" dirty="0"/>
              <a:t>Rodrigo Souza </a:t>
            </a:r>
          </a:p>
          <a:p>
            <a:r>
              <a:rPr lang="en-US" dirty="0"/>
              <a:t>Applied Data Scientist</a:t>
            </a:r>
          </a:p>
          <a:p>
            <a:r>
              <a:rPr lang="en-US" dirty="0"/>
              <a:t>LearnAI Team / Cloud &amp; AI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A445188-1BEA-457B-A68E-3F0E7CA51D84}"/>
              </a:ext>
            </a:extLst>
          </p:cNvPr>
          <p:cNvSpPr txBox="1">
            <a:spLocks/>
          </p:cNvSpPr>
          <p:nvPr/>
        </p:nvSpPr>
        <p:spPr>
          <a:xfrm>
            <a:off x="7194550" y="3962400"/>
            <a:ext cx="3562350" cy="923330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kern="1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Vinod Kurpad</a:t>
            </a:r>
          </a:p>
          <a:p>
            <a:r>
              <a:rPr lang="en-US" dirty="0"/>
              <a:t>Principal Program Manager</a:t>
            </a:r>
          </a:p>
          <a:p>
            <a:r>
              <a:rPr lang="en-US" dirty="0"/>
              <a:t>Applied AI  / Cloud &amp; AI</a:t>
            </a:r>
          </a:p>
        </p:txBody>
      </p:sp>
    </p:spTree>
    <p:extLst>
      <p:ext uri="{BB962C8B-B14F-4D97-AF65-F5344CB8AC3E}">
        <p14:creationId xmlns:p14="http://schemas.microsoft.com/office/powerpoint/2010/main" val="3198738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Spektra Environment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32188B-CC0A-4A85-BE9C-3258D1FEFAD5}"/>
              </a:ext>
            </a:extLst>
          </p:cNvPr>
          <p:cNvSpPr txBox="1"/>
          <p:nvPr/>
        </p:nvSpPr>
        <p:spPr>
          <a:xfrm>
            <a:off x="501651" y="2165350"/>
            <a:ext cx="8877300" cy="29546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Account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DSVM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Deployed Services: storage account, CosmosDB, Computer Vision API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Search should be created in the same region of the DSVM</a:t>
            </a:r>
          </a:p>
        </p:txBody>
      </p:sp>
    </p:spTree>
    <p:extLst>
      <p:ext uri="{BB962C8B-B14F-4D97-AF65-F5344CB8AC3E}">
        <p14:creationId xmlns:p14="http://schemas.microsoft.com/office/powerpoint/2010/main" val="2858535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Spektra Environment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32188B-CC0A-4A85-BE9C-3258D1FEFAD5}"/>
              </a:ext>
            </a:extLst>
          </p:cNvPr>
          <p:cNvSpPr txBox="1"/>
          <p:nvPr/>
        </p:nvSpPr>
        <p:spPr>
          <a:xfrm>
            <a:off x="501651" y="2165350"/>
            <a:ext cx="7188199" cy="27084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u="sng" dirty="0">
                <a:hlinkClick r:id="rId2"/>
              </a:rPr>
              <a:t>http://aka.ms/LearnAI-spektra-cs</a:t>
            </a:r>
            <a:r>
              <a:rPr lang="en-US" sz="3200" b="1" u="sng" dirty="0"/>
              <a:t> </a:t>
            </a:r>
            <a:endParaRPr lang="en-US" sz="3200" dirty="0"/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3200" dirty="0"/>
              <a:t>Confirmation email from </a:t>
            </a:r>
            <a:r>
              <a:rPr lang="en-US" sz="32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noreply@cloudlabs.ai</a:t>
            </a:r>
            <a:r>
              <a:rPr lang="en-US" sz="3200" dirty="0"/>
              <a:t> </a:t>
            </a:r>
          </a:p>
          <a:p>
            <a:pPr lvl="0">
              <a:defRPr/>
            </a:pP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2A2003-E47B-4739-8236-ADBBCEFDF2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9300" y="3068916"/>
            <a:ext cx="4737100" cy="3609736"/>
          </a:xfrm>
          <a:prstGeom prst="rect">
            <a:avLst/>
          </a:prstGeom>
        </p:spPr>
      </p:pic>
      <p:sp>
        <p:nvSpPr>
          <p:cNvPr id="6" name="Arrow: Bent-Up 5">
            <a:extLst>
              <a:ext uri="{FF2B5EF4-FFF2-40B4-BE49-F238E27FC236}">
                <a16:creationId xmlns:a16="http://schemas.microsoft.com/office/drawing/2014/main" id="{5BFE5CAD-320F-4C4D-B7F1-68A49BDB4469}"/>
              </a:ext>
            </a:extLst>
          </p:cNvPr>
          <p:cNvSpPr/>
          <p:nvPr/>
        </p:nvSpPr>
        <p:spPr bwMode="auto">
          <a:xfrm rot="5400000">
            <a:off x="3971149" y="4095859"/>
            <a:ext cx="1411250" cy="2482849"/>
          </a:xfrm>
          <a:prstGeom prst="bentUp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1290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Breaking News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93010D-BBAA-4CA8-B41E-BC55B6B2A0CA}"/>
              </a:ext>
            </a:extLst>
          </p:cNvPr>
          <p:cNvSpPr/>
          <p:nvPr/>
        </p:nvSpPr>
        <p:spPr>
          <a:xfrm>
            <a:off x="368300" y="2193082"/>
            <a:ext cx="6096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Container support in Azure Cognitive Services</a:t>
            </a:r>
          </a:p>
          <a:p>
            <a:endParaRPr lang="en-US" sz="2000" b="1" dirty="0"/>
          </a:p>
          <a:p>
            <a:r>
              <a:rPr lang="en-US" sz="2000" b="1" dirty="0">
                <a:hlinkClick r:id="rId2"/>
              </a:rPr>
              <a:t>https://docs.microsoft.com/en-us/azure/cognitive-services/cognitive-services-container-support</a:t>
            </a:r>
            <a:r>
              <a:rPr lang="en-US" sz="2000" b="1" dirty="0"/>
              <a:t> </a:t>
            </a:r>
          </a:p>
          <a:p>
            <a:endParaRPr lang="en-US" sz="2000" b="1" dirty="0"/>
          </a:p>
          <a:p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Power BI delivers AI power</a:t>
            </a:r>
          </a:p>
          <a:p>
            <a:endParaRPr lang="en-US" sz="2000" b="1" dirty="0"/>
          </a:p>
          <a:p>
            <a:r>
              <a:rPr lang="en-US" sz="2000" b="1" dirty="0">
                <a:hlinkClick r:id="rId3"/>
              </a:rPr>
              <a:t>https://www.zdnet.com/article/power-bi-delivers-ai-power/</a:t>
            </a:r>
            <a:r>
              <a:rPr lang="en-US" sz="2000" b="1" dirty="0"/>
              <a:t> </a:t>
            </a:r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258357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0950" y="150852"/>
            <a:ext cx="3244850" cy="553998"/>
          </a:xfrm>
        </p:spPr>
        <p:txBody>
          <a:bodyPr/>
          <a:lstStyle/>
          <a:p>
            <a:r>
              <a:rPr lang="en-US" dirty="0"/>
              <a:t>More News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9AA89CC-91F0-4579-9546-512EC74D2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49" y="287027"/>
            <a:ext cx="8383525" cy="457072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C5452FB-442E-4346-A2AC-62CD0647C0FA}"/>
              </a:ext>
            </a:extLst>
          </p:cNvPr>
          <p:cNvSpPr/>
          <p:nvPr/>
        </p:nvSpPr>
        <p:spPr>
          <a:xfrm>
            <a:off x="285748" y="5441671"/>
            <a:ext cx="1169035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hlinkClick r:id="rId3"/>
              </a:rPr>
              <a:t>https://www.linkedin.com/pulse/how-add-ai-your-business-today-wael-el-kabbany/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4896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Breaking News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A02CFB-7EE6-437A-AB06-9DDFB9198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546" y="1927117"/>
            <a:ext cx="8153229" cy="4528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728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Breaking News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C5B1136-61F9-4D36-B1B5-ED067024783A}"/>
              </a:ext>
            </a:extLst>
          </p:cNvPr>
          <p:cNvSpPr/>
          <p:nvPr/>
        </p:nvSpPr>
        <p:spPr>
          <a:xfrm>
            <a:off x="368300" y="2193083"/>
            <a:ext cx="904414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Going to Private Preview – Invitation Only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Personalization and Optimization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Based on Reinforcement Learning</a:t>
            </a:r>
          </a:p>
          <a:p>
            <a:pPr marL="742933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Learns from the real world based on feedback</a:t>
            </a:r>
          </a:p>
          <a:p>
            <a:pPr marL="742933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Don’t need to label the data</a:t>
            </a:r>
          </a:p>
          <a:p>
            <a:pPr marL="742933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Don’t need to train your model</a:t>
            </a:r>
          </a:p>
          <a:p>
            <a:pPr marL="742933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AI suggests and you give a feedback, over and over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Used in Xbox, Bing, Office, Azure, Windows, Skype.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Now available to any developer.</a:t>
            </a:r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560464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1133554"/>
            <a:ext cx="9144000" cy="3323987"/>
          </a:xfrm>
        </p:spPr>
        <p:txBody>
          <a:bodyPr/>
          <a:lstStyle/>
          <a:p>
            <a:br>
              <a:rPr lang="en-US" dirty="0"/>
            </a:br>
            <a:r>
              <a:rPr lang="en-US" dirty="0"/>
              <a:t>Let’s go!</a:t>
            </a:r>
            <a:br>
              <a:rPr lang="en-US" dirty="0"/>
            </a:br>
            <a:br>
              <a:rPr lang="en-US" dirty="0"/>
            </a:br>
            <a:r>
              <a:rPr lang="en-US" dirty="0">
                <a:hlinkClick r:id="rId2"/>
              </a:rPr>
              <a:t>http://aka.ms/LearnAI-Airlift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28648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700" y="1708309"/>
            <a:ext cx="9144000" cy="4431983"/>
          </a:xfrm>
        </p:spPr>
        <p:txBody>
          <a:bodyPr/>
          <a:lstStyle/>
          <a:p>
            <a:r>
              <a:rPr lang="en-US" dirty="0"/>
              <a:t>Thank you!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LearnAI Team – </a:t>
            </a:r>
            <a:r>
              <a:rPr lang="en-US" dirty="0">
                <a:hlinkClick r:id="rId2"/>
              </a:rPr>
              <a:t>learnai@microsoft.com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>
                <a:hlinkClick r:id="rId3"/>
              </a:rPr>
              <a:t>http://aka.ms/LearnAI-Portal</a:t>
            </a:r>
            <a:br>
              <a:rPr lang="en-US" dirty="0"/>
            </a:br>
            <a:r>
              <a:rPr lang="en-US" dirty="0">
                <a:hlinkClick r:id="rId4"/>
              </a:rPr>
              <a:t>http://aka.ms/LearnAI-GitHub</a:t>
            </a:r>
            <a:br>
              <a:rPr lang="en-US" dirty="0"/>
            </a:br>
            <a:r>
              <a:rPr lang="en-US" dirty="0">
                <a:hlinkClick r:id="rId5"/>
              </a:rPr>
              <a:t>http://aka.ms/LearnAI-Links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874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534444"/>
            <a:ext cx="9144000" cy="1231106"/>
          </a:xfrm>
        </p:spPr>
        <p:txBody>
          <a:bodyPr/>
          <a:lstStyle/>
          <a:p>
            <a:r>
              <a:rPr lang="en-US" sz="8000" dirty="0"/>
              <a:t>Backup Slides</a:t>
            </a:r>
          </a:p>
        </p:txBody>
      </p:sp>
    </p:spTree>
    <p:extLst>
      <p:ext uri="{BB962C8B-B14F-4D97-AF65-F5344CB8AC3E}">
        <p14:creationId xmlns:p14="http://schemas.microsoft.com/office/powerpoint/2010/main" val="318974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6D6B1C-D7C3-4588-B5CB-FD50A28D7D88}"/>
              </a:ext>
            </a:extLst>
          </p:cNvPr>
          <p:cNvSpPr txBox="1"/>
          <p:nvPr/>
        </p:nvSpPr>
        <p:spPr>
          <a:xfrm>
            <a:off x="939973" y="1324708"/>
            <a:ext cx="6232027" cy="338554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6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Demos</a:t>
            </a:r>
          </a:p>
          <a:p>
            <a:pPr algn="l"/>
            <a:endParaRPr lang="en-US" sz="66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sz="4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Forms Understanding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sz="4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AI Sandbox</a:t>
            </a: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71184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732188B-CC0A-4A85-BE9C-3258D1FEFAD5}"/>
              </a:ext>
            </a:extLst>
          </p:cNvPr>
          <p:cNvSpPr txBox="1"/>
          <p:nvPr/>
        </p:nvSpPr>
        <p:spPr>
          <a:xfrm>
            <a:off x="527050" y="1736228"/>
            <a:ext cx="8877300" cy="33855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4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Wi-Fi</a:t>
            </a:r>
          </a:p>
          <a:p>
            <a:pPr algn="l"/>
            <a:endParaRPr lang="en-US" sz="4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algn="l"/>
            <a:r>
              <a:rPr lang="en-US" sz="4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SSID: </a:t>
            </a:r>
            <a:r>
              <a:rPr lang="en-US" sz="4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Data&amp;AI</a:t>
            </a:r>
            <a:endParaRPr lang="en-US" sz="4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algn="l"/>
            <a:endParaRPr lang="en-US" sz="4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algn="l"/>
            <a:r>
              <a:rPr lang="en-US" sz="4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Password: Micr0soft19</a:t>
            </a:r>
          </a:p>
        </p:txBody>
      </p:sp>
    </p:spTree>
    <p:extLst>
      <p:ext uri="{BB962C8B-B14F-4D97-AF65-F5344CB8AC3E}">
        <p14:creationId xmlns:p14="http://schemas.microsoft.com/office/powerpoint/2010/main" val="2995817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Breaking News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C60FD8-D69D-40F6-B7A5-CD21FB119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151" y="2045017"/>
            <a:ext cx="8087851" cy="441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600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6D6B1C-D7C3-4588-B5CB-FD50A28D7D88}"/>
              </a:ext>
            </a:extLst>
          </p:cNvPr>
          <p:cNvSpPr txBox="1"/>
          <p:nvPr/>
        </p:nvSpPr>
        <p:spPr>
          <a:xfrm>
            <a:off x="939973" y="1324708"/>
            <a:ext cx="9844490" cy="397031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6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Good Morning!!!</a:t>
            </a:r>
          </a:p>
          <a:p>
            <a:pPr algn="l"/>
            <a:endParaRPr lang="en-US" sz="4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2"/>
              </a:rPr>
              <a:t>http://aka.ms/LearnAI-Airlift-Survey</a:t>
            </a:r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</a:p>
          <a:p>
            <a:endParaRPr lang="en-US" sz="4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algn="l"/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3"/>
              </a:rPr>
              <a:t>http://aka.ms/LearnAI-kmb</a:t>
            </a:r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2587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6D6B1C-D7C3-4588-B5CB-FD50A28D7D88}"/>
              </a:ext>
            </a:extLst>
          </p:cNvPr>
          <p:cNvSpPr txBox="1"/>
          <p:nvPr/>
        </p:nvSpPr>
        <p:spPr>
          <a:xfrm>
            <a:off x="883825" y="923655"/>
            <a:ext cx="9844490" cy="54476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6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Links</a:t>
            </a:r>
          </a:p>
          <a:p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2"/>
              </a:rPr>
              <a:t>http://aka.ms/LearnAI-Links</a:t>
            </a:r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 </a:t>
            </a:r>
          </a:p>
          <a:p>
            <a:endParaRPr lang="en-US" sz="4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Suggestions, Feedback, Redeliveries</a:t>
            </a:r>
          </a:p>
          <a:p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3"/>
              </a:rPr>
              <a:t>learnai@microsoft.com</a:t>
            </a:r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</a:p>
          <a:p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4"/>
              </a:rPr>
              <a:t>rosouz@microsoft.com</a:t>
            </a:r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</a:p>
          <a:p>
            <a:endParaRPr lang="en-US" sz="4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3" name="Explosion: 8 Points 2">
            <a:extLst>
              <a:ext uri="{FF2B5EF4-FFF2-40B4-BE49-F238E27FC236}">
                <a16:creationId xmlns:a16="http://schemas.microsoft.com/office/drawing/2014/main" id="{3460E2DD-10C6-4755-ADC5-DA091E9F7DC2}"/>
              </a:ext>
            </a:extLst>
          </p:cNvPr>
          <p:cNvSpPr/>
          <p:nvPr/>
        </p:nvSpPr>
        <p:spPr bwMode="auto">
          <a:xfrm>
            <a:off x="8165431" y="3429000"/>
            <a:ext cx="4106779" cy="4612105"/>
          </a:xfrm>
          <a:prstGeom prst="irregularSeal1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val="3315879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6D6B1C-D7C3-4588-B5CB-FD50A28D7D88}"/>
              </a:ext>
            </a:extLst>
          </p:cNvPr>
          <p:cNvSpPr txBox="1"/>
          <p:nvPr/>
        </p:nvSpPr>
        <p:spPr>
          <a:xfrm>
            <a:off x="883825" y="923655"/>
            <a:ext cx="9844490" cy="54476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6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Survey!!</a:t>
            </a:r>
          </a:p>
          <a:p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2"/>
              </a:rPr>
              <a:t>http://aka.ms/LearnAI-Airlift-Survey</a:t>
            </a:r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</a:p>
          <a:p>
            <a:endParaRPr lang="en-US" sz="4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Suggestions, Feedback, Redeliveries</a:t>
            </a:r>
          </a:p>
          <a:p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3"/>
              </a:rPr>
              <a:t>learnai@microsoft.com</a:t>
            </a:r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</a:p>
          <a:p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4"/>
              </a:rPr>
              <a:t>rosouz@microsoft.com</a:t>
            </a:r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</a:p>
          <a:p>
            <a:endParaRPr lang="en-US" sz="4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3" name="Explosion: 8 Points 2">
            <a:extLst>
              <a:ext uri="{FF2B5EF4-FFF2-40B4-BE49-F238E27FC236}">
                <a16:creationId xmlns:a16="http://schemas.microsoft.com/office/drawing/2014/main" id="{3460E2DD-10C6-4755-ADC5-DA091E9F7DC2}"/>
              </a:ext>
            </a:extLst>
          </p:cNvPr>
          <p:cNvSpPr/>
          <p:nvPr/>
        </p:nvSpPr>
        <p:spPr bwMode="auto">
          <a:xfrm>
            <a:off x="8165431" y="3429000"/>
            <a:ext cx="4106779" cy="4612105"/>
          </a:xfrm>
          <a:prstGeom prst="irregularSeal1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val="2869638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Opening Demos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93010D-BBAA-4CA8-B41E-BC55B6B2A0CA}"/>
              </a:ext>
            </a:extLst>
          </p:cNvPr>
          <p:cNvSpPr/>
          <p:nvPr/>
        </p:nvSpPr>
        <p:spPr>
          <a:xfrm>
            <a:off x="368300" y="2193082"/>
            <a:ext cx="6096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>
                <a:hlinkClick r:id="rId2"/>
              </a:rPr>
              <a:t>www.azure.com/cognitive</a:t>
            </a:r>
            <a:endParaRPr lang="en-US" sz="2000" b="1" dirty="0"/>
          </a:p>
          <a:p>
            <a:endParaRPr lang="en-US" sz="2000" b="1" dirty="0"/>
          </a:p>
          <a:p>
            <a:r>
              <a:rPr lang="en-US" sz="2000" b="1" dirty="0"/>
              <a:t>Curl</a:t>
            </a:r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551760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Custom Vision URLs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93010D-BBAA-4CA8-B41E-BC55B6B2A0CA}"/>
              </a:ext>
            </a:extLst>
          </p:cNvPr>
          <p:cNvSpPr/>
          <p:nvPr/>
        </p:nvSpPr>
        <p:spPr>
          <a:xfrm>
            <a:off x="368300" y="2193082"/>
            <a:ext cx="6096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>
                <a:hlinkClick r:id="rId2"/>
              </a:rPr>
              <a:t>https://docs.microsoft.com/en-gb/azure/cognitive-services/custom-vision-service/getting-started-build-a-classifier</a:t>
            </a:r>
            <a:endParaRPr lang="en-US" sz="2000" b="1" dirty="0"/>
          </a:p>
          <a:p>
            <a:endParaRPr lang="en-US" sz="2000" b="1" dirty="0"/>
          </a:p>
          <a:p>
            <a:endParaRPr lang="en-US" sz="2000" b="1" dirty="0"/>
          </a:p>
          <a:p>
            <a:r>
              <a:rPr lang="en-US" sz="2000" b="1" dirty="0">
                <a:hlinkClick r:id="rId3"/>
              </a:rPr>
              <a:t>http://customvision.ai</a:t>
            </a:r>
            <a:r>
              <a:rPr lang="en-US" sz="2000" b="1" dirty="0"/>
              <a:t> </a:t>
            </a:r>
          </a:p>
          <a:p>
            <a:endParaRPr lang="en-US" sz="2000" b="1" dirty="0"/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694421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1190863"/>
            <a:ext cx="9144000" cy="5539978"/>
          </a:xfrm>
        </p:spPr>
        <p:txBody>
          <a:bodyPr/>
          <a:lstStyle/>
          <a:p>
            <a:r>
              <a:rPr lang="en-US" dirty="0"/>
              <a:t>LearnAI Team – </a:t>
            </a:r>
            <a:r>
              <a:rPr lang="en-US" dirty="0">
                <a:hlinkClick r:id="rId2"/>
              </a:rPr>
              <a:t>learnai@microsoft.com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>
                <a:hlinkClick r:id="rId3"/>
              </a:rPr>
              <a:t>http://aka.ms/LearnAI-Portal</a:t>
            </a:r>
            <a:br>
              <a:rPr lang="en-US" dirty="0"/>
            </a:br>
            <a:r>
              <a:rPr lang="en-US" dirty="0">
                <a:hlinkClick r:id="rId4"/>
              </a:rPr>
              <a:t>http://aka.ms/LearnAI-GitHub</a:t>
            </a:r>
            <a:br>
              <a:rPr lang="en-US" dirty="0"/>
            </a:br>
            <a:r>
              <a:rPr lang="en-US" dirty="0">
                <a:hlinkClick r:id="rId5"/>
              </a:rPr>
              <a:t>http://aka.ms/LearnAI-Links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This Training</a:t>
            </a:r>
            <a:br>
              <a:rPr lang="en-US" dirty="0"/>
            </a:br>
            <a:r>
              <a:rPr lang="en-US" dirty="0">
                <a:hlinkClick r:id="rId6"/>
              </a:rPr>
              <a:t>http://aka.ms/LearnAI-Airlift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07832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1281311"/>
            <a:ext cx="9144000" cy="2763639"/>
          </a:xfrm>
        </p:spPr>
        <p:txBody>
          <a:bodyPr/>
          <a:lstStyle/>
          <a:p>
            <a:r>
              <a:rPr lang="en-US" dirty="0"/>
              <a:t>This Training</a:t>
            </a:r>
            <a:br>
              <a:rPr lang="en-US" dirty="0"/>
            </a:br>
            <a:r>
              <a:rPr lang="en-US" dirty="0">
                <a:hlinkClick r:id="rId2"/>
              </a:rPr>
              <a:t>http://aka.ms/LearnAI-Airlift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LearnAI Airlift = CSB	+	KMB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1F4E4E-857E-4C26-AE2C-6D26FAA09296}"/>
              </a:ext>
            </a:extLst>
          </p:cNvPr>
          <p:cNvSpPr txBox="1"/>
          <p:nvPr/>
        </p:nvSpPr>
        <p:spPr>
          <a:xfrm>
            <a:off x="3917950" y="3767951"/>
            <a:ext cx="3127459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3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50%		   50%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85F5AE-C1CD-49F9-BDF1-A2E9CBCD759F}"/>
              </a:ext>
            </a:extLst>
          </p:cNvPr>
          <p:cNvSpPr txBox="1"/>
          <p:nvPr/>
        </p:nvSpPr>
        <p:spPr>
          <a:xfrm>
            <a:off x="570642" y="4612501"/>
            <a:ext cx="745957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3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Original             2 Days       2 Days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7D5337-3BA3-48CB-A75D-823945EAFE0F}"/>
              </a:ext>
            </a:extLst>
          </p:cNvPr>
          <p:cNvSpPr txBox="1"/>
          <p:nvPr/>
        </p:nvSpPr>
        <p:spPr>
          <a:xfrm>
            <a:off x="570642" y="5576689"/>
            <a:ext cx="745957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3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Airlift version    1.5 D          1.5 D</a:t>
            </a:r>
          </a:p>
        </p:txBody>
      </p:sp>
    </p:spTree>
    <p:extLst>
      <p:ext uri="{BB962C8B-B14F-4D97-AF65-F5344CB8AC3E}">
        <p14:creationId xmlns:p14="http://schemas.microsoft.com/office/powerpoint/2010/main" val="3732793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09702"/>
            <a:ext cx="9144000" cy="553998"/>
          </a:xfrm>
        </p:spPr>
        <p:txBody>
          <a:bodyPr/>
          <a:lstStyle/>
          <a:p>
            <a:r>
              <a:rPr lang="en-US" dirty="0"/>
              <a:t>Training Goals – What Will You Learn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32188B-CC0A-4A85-BE9C-3258D1FEFAD5}"/>
              </a:ext>
            </a:extLst>
          </p:cNvPr>
          <p:cNvSpPr txBox="1"/>
          <p:nvPr/>
        </p:nvSpPr>
        <p:spPr>
          <a:xfrm>
            <a:off x="501650" y="2076450"/>
            <a:ext cx="4816970" cy="29546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CSB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Computer Vision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Custom Vision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LUIS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Bot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Bing Search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D2E8F-586A-4031-A616-5F1C75B71D55}"/>
              </a:ext>
            </a:extLst>
          </p:cNvPr>
          <p:cNvSpPr txBox="1"/>
          <p:nvPr/>
        </p:nvSpPr>
        <p:spPr>
          <a:xfrm>
            <a:off x="5601844" y="2076450"/>
            <a:ext cx="6569747" cy="246221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KMB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Search / Cognitive Search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Functions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Content Moderator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Bot</a:t>
            </a:r>
          </a:p>
        </p:txBody>
      </p:sp>
      <p:sp>
        <p:nvSpPr>
          <p:cNvPr id="6" name="Explosion: 8 Points 5">
            <a:extLst>
              <a:ext uri="{FF2B5EF4-FFF2-40B4-BE49-F238E27FC236}">
                <a16:creationId xmlns:a16="http://schemas.microsoft.com/office/drawing/2014/main" id="{AF074F7D-0D7A-440C-8418-3E165658CDE0}"/>
              </a:ext>
            </a:extLst>
          </p:cNvPr>
          <p:cNvSpPr/>
          <p:nvPr/>
        </p:nvSpPr>
        <p:spPr bwMode="auto">
          <a:xfrm>
            <a:off x="3824476" y="4538663"/>
            <a:ext cx="2988288" cy="2017752"/>
          </a:xfrm>
          <a:prstGeom prst="irregularSeal1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5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Poll</a:t>
            </a:r>
            <a:endParaRPr lang="en-US" sz="18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9360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09702"/>
            <a:ext cx="9144000" cy="553998"/>
          </a:xfrm>
        </p:spPr>
        <p:txBody>
          <a:bodyPr/>
          <a:lstStyle/>
          <a:p>
            <a:r>
              <a:rPr lang="en-US" dirty="0"/>
              <a:t>Training Goals – How Will You Learn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32188B-CC0A-4A85-BE9C-3258D1FEFAD5}"/>
              </a:ext>
            </a:extLst>
          </p:cNvPr>
          <p:cNvSpPr txBox="1"/>
          <p:nvPr/>
        </p:nvSpPr>
        <p:spPr>
          <a:xfrm>
            <a:off x="501650" y="2076449"/>
            <a:ext cx="10806710" cy="19697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Presentations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Hands-On Labs to Build E2E Applications</a:t>
            </a:r>
          </a:p>
          <a:p>
            <a:pPr marL="971533" lvl="1" indent="-51435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CSB = Intelligent Search</a:t>
            </a:r>
          </a:p>
          <a:p>
            <a:pPr marL="971533" lvl="1" indent="-51435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KMB = Cognitive Search</a:t>
            </a:r>
          </a:p>
        </p:txBody>
      </p:sp>
    </p:spTree>
    <p:extLst>
      <p:ext uri="{BB962C8B-B14F-4D97-AF65-F5344CB8AC3E}">
        <p14:creationId xmlns:p14="http://schemas.microsoft.com/office/powerpoint/2010/main" val="280258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732726F-7901-42CE-8851-977FFFEDB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650" y="1093887"/>
            <a:ext cx="8853115" cy="5245035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EADBD09C-C2E8-45F8-8F07-9C3D3C385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4200" y="298430"/>
            <a:ext cx="9144000" cy="553998"/>
          </a:xfrm>
        </p:spPr>
        <p:txBody>
          <a:bodyPr/>
          <a:lstStyle/>
          <a:p>
            <a:r>
              <a:rPr lang="en-US" dirty="0"/>
              <a:t>Architecture – Intelligent Search</a:t>
            </a:r>
          </a:p>
        </p:txBody>
      </p:sp>
    </p:spTree>
    <p:extLst>
      <p:ext uri="{BB962C8B-B14F-4D97-AF65-F5344CB8AC3E}">
        <p14:creationId xmlns:p14="http://schemas.microsoft.com/office/powerpoint/2010/main" val="670946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A6F34A-8F69-4295-8961-D67BB770C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070" y="1043476"/>
            <a:ext cx="8267078" cy="560547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6E2BCF7-DF8D-434A-B087-AD75483FD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9205" y="218724"/>
            <a:ext cx="9144000" cy="553998"/>
          </a:xfrm>
        </p:spPr>
        <p:txBody>
          <a:bodyPr/>
          <a:lstStyle/>
          <a:p>
            <a:r>
              <a:rPr lang="en-US" dirty="0"/>
              <a:t>Architecture - Cognitive Search</a:t>
            </a:r>
          </a:p>
        </p:txBody>
      </p:sp>
    </p:spTree>
    <p:extLst>
      <p:ext uri="{BB962C8B-B14F-4D97-AF65-F5344CB8AC3E}">
        <p14:creationId xmlns:p14="http://schemas.microsoft.com/office/powerpoint/2010/main" val="381192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Housekeeping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32188B-CC0A-4A85-BE9C-3258D1FEFAD5}"/>
              </a:ext>
            </a:extLst>
          </p:cNvPr>
          <p:cNvSpPr txBox="1"/>
          <p:nvPr/>
        </p:nvSpPr>
        <p:spPr>
          <a:xfrm>
            <a:off x="501650" y="2165350"/>
            <a:ext cx="2641172" cy="295465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Breaks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Lunch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Restrooms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Audience</a:t>
            </a:r>
          </a:p>
          <a:p>
            <a:pPr marL="914383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Partners</a:t>
            </a:r>
          </a:p>
          <a:p>
            <a:pPr marL="914383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Microsoft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EB817F-955C-43B9-84D8-538CA095732D}"/>
              </a:ext>
            </a:extLst>
          </p:cNvPr>
          <p:cNvSpPr txBox="1"/>
          <p:nvPr/>
        </p:nvSpPr>
        <p:spPr>
          <a:xfrm>
            <a:off x="5994400" y="2165350"/>
            <a:ext cx="2727926" cy="98488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Office Hours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Survey</a:t>
            </a:r>
          </a:p>
        </p:txBody>
      </p:sp>
    </p:spTree>
    <p:extLst>
      <p:ext uri="{BB962C8B-B14F-4D97-AF65-F5344CB8AC3E}">
        <p14:creationId xmlns:p14="http://schemas.microsoft.com/office/powerpoint/2010/main" val="224433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9-51008_Machine_Learning_AI_&amp;_Data_Science_Conference_Fall_2018_Template">
  <a:themeElements>
    <a:clrScheme name="Custom 2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A80000"/>
      </a:accent1>
      <a:accent2>
        <a:srgbClr val="505050"/>
      </a:accent2>
      <a:accent3>
        <a:srgbClr val="737373"/>
      </a:accent3>
      <a:accent4>
        <a:srgbClr val="002050"/>
      </a:accent4>
      <a:accent5>
        <a:srgbClr val="D83B01"/>
      </a:accent5>
      <a:accent6>
        <a:srgbClr val="D2D2D2"/>
      </a:accent6>
      <a:hlink>
        <a:srgbClr val="0078D7"/>
      </a:hlink>
      <a:folHlink>
        <a:srgbClr val="0078D7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</a:ln>
      </a:spPr>
      <a:bodyPr rot="0" spcFirstLastPara="0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a:style>
    </a:spDef>
    <a:lnDef>
      <a:spPr>
        <a:ln>
          <a:solidFill>
            <a:schemeClr val="bg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LADS Fall 2018 - Rodrigo.potx" id="{116D45DC-F987-4DC6-9436-62E5892AC76C}" vid="{51BA6F60-F6CE-47D2-ABDB-C3422131056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0BB5962AB3C45A9A1CE1EC4C4F647" ma:contentTypeVersion="3" ma:contentTypeDescription="Create a new document." ma:contentTypeScope="" ma:versionID="f0876370c90de824ab54c09b0bd2a056">
  <xsd:schema xmlns:xsd="http://www.w3.org/2001/XMLSchema" xmlns:xs="http://www.w3.org/2001/XMLSchema" xmlns:p="http://schemas.microsoft.com/office/2006/metadata/properties" xmlns:ns3="630a2e83-186a-4a0f-ab27-bee8a8096abc" targetNamespace="http://schemas.microsoft.com/office/2006/metadata/properties" ma:root="true" ma:fieldsID="a2a3b5ed8b4accd7c8a398d0cb075271" ns3:_="">
    <xsd:import namespace="630a2e83-186a-4a0f-ab27-bee8a8096ab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0a2e83-186a-4a0f-ab27-bee8a8096ab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330841A-A209-44E7-824E-9DDB4DE0DC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0a2e83-186a-4a0f-ab27-bee8a8096a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purl.org/dc/dcmitype/"/>
    <ds:schemaRef ds:uri="http://www.w3.org/XML/1998/namespace"/>
    <ds:schemaRef ds:uri="630a2e83-186a-4a0f-ab27-bee8a8096abc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purl.org/dc/terms/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6, Souza </Template>
  <TotalTime>4095</TotalTime>
  <Words>416</Words>
  <Application>Microsoft Office PowerPoint</Application>
  <PresentationFormat>Widescreen</PresentationFormat>
  <Paragraphs>112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Arial</vt:lpstr>
      <vt:lpstr>Consolas</vt:lpstr>
      <vt:lpstr>Segoe UI</vt:lpstr>
      <vt:lpstr>Segoe UI Light</vt:lpstr>
      <vt:lpstr>Segoe UI Semibold</vt:lpstr>
      <vt:lpstr>Segoe UI Semilight</vt:lpstr>
      <vt:lpstr>Wingdings</vt:lpstr>
      <vt:lpstr>9-51008_Machine_Learning_AI_&amp;_Data_Science_Conference_Fall_2018_Template</vt:lpstr>
      <vt:lpstr>AI Airlift - Designing Intelligent Apps and Agents</vt:lpstr>
      <vt:lpstr>PowerPoint Presentation</vt:lpstr>
      <vt:lpstr>LearnAI Team – learnai@microsoft.com   http://aka.ms/LearnAI-Portal http://aka.ms/LearnAI-GitHub http://aka.ms/LearnAI-Links   This Training http://aka.ms/LearnAI-Airlift    </vt:lpstr>
      <vt:lpstr>This Training http://aka.ms/LearnAI-Airlift   LearnAI Airlift = CSB + KMB  </vt:lpstr>
      <vt:lpstr>Training Goals – What Will You Learn</vt:lpstr>
      <vt:lpstr>Training Goals – How Will You Learn</vt:lpstr>
      <vt:lpstr>Architecture – Intelligent Search</vt:lpstr>
      <vt:lpstr>Architecture - Cognitive Search</vt:lpstr>
      <vt:lpstr>Housekeeping</vt:lpstr>
      <vt:lpstr>Spektra Environment</vt:lpstr>
      <vt:lpstr>Spektra Environment</vt:lpstr>
      <vt:lpstr>Breaking News</vt:lpstr>
      <vt:lpstr>More News</vt:lpstr>
      <vt:lpstr>Breaking News</vt:lpstr>
      <vt:lpstr>Breaking News</vt:lpstr>
      <vt:lpstr> Let’s go!  http://aka.ms/LearnAI-Airlift    </vt:lpstr>
      <vt:lpstr>Thank you!  LearnAI Team – learnai@microsoft.com   http://aka.ms/LearnAI-Portal http://aka.ms/LearnAI-GitHub http://aka.ms/LearnAI-Links  </vt:lpstr>
      <vt:lpstr>Backup Slides</vt:lpstr>
      <vt:lpstr>PowerPoint Presentation</vt:lpstr>
      <vt:lpstr>Breaking News</vt:lpstr>
      <vt:lpstr>PowerPoint Presentation</vt:lpstr>
      <vt:lpstr>PowerPoint Presentation</vt:lpstr>
      <vt:lpstr>PowerPoint Presentation</vt:lpstr>
      <vt:lpstr>Opening Demos</vt:lpstr>
      <vt:lpstr>Custom Vision URLs</vt:lpstr>
    </vt:vector>
  </TitlesOfParts>
  <Manager>&lt;Comms manager name here&gt;</Manager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Machine Learning, AI &amp; Data Science Conference</dc:subject>
  <dc:creator>Rodrigo Souza</dc:creator>
  <cp:keywords>Machine Learning, AI, Data Science - Fall 2018</cp:keywords>
  <dc:description/>
  <cp:lastModifiedBy>Rodrigo Souza</cp:lastModifiedBy>
  <cp:revision>74</cp:revision>
  <dcterms:created xsi:type="dcterms:W3CDTF">2018-10-17T20:23:30Z</dcterms:created>
  <dcterms:modified xsi:type="dcterms:W3CDTF">2019-01-26T03:17:39Z</dcterms:modified>
  <cp:category>Machine Learning, AI &amp; Data Science Conference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0x010100A2B0BB5962AB3C45A9A1CE1EC4C4F647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Owner">
    <vt:lpwstr>maryfj@microsoft.com</vt:lpwstr>
  </property>
  <property fmtid="{D5CDD505-2E9C-101B-9397-08002B2CF9AE}" pid="15" name="MSIP_Label_f42aa342-8706-4288-bd11-ebb85995028c_SetDate">
    <vt:lpwstr>2017-08-29T14:27:20.8568347-07:00</vt:lpwstr>
  </property>
  <property fmtid="{D5CDD505-2E9C-101B-9397-08002B2CF9AE}" pid="16" name="MSIP_Label_f42aa342-8706-4288-bd11-ebb85995028c_Name">
    <vt:lpwstr>General</vt:lpwstr>
  </property>
  <property fmtid="{D5CDD505-2E9C-101B-9397-08002B2CF9AE}" pid="17" name="MSIP_Label_f42aa342-8706-4288-bd11-ebb85995028c_Application">
    <vt:lpwstr>Microsoft Azure Information Protection</vt:lpwstr>
  </property>
  <property fmtid="{D5CDD505-2E9C-101B-9397-08002B2CF9AE}" pid="18" name="MSIP_Label_f42aa342-8706-4288-bd11-ebb85995028c_Extended_MSFT_Method">
    <vt:lpwstr>Automatic</vt:lpwstr>
  </property>
  <property fmtid="{D5CDD505-2E9C-101B-9397-08002B2CF9AE}" pid="19" name="Sensitivity">
    <vt:lpwstr>General</vt:lpwstr>
  </property>
</Properties>
</file>

<file path=docProps/thumbnail.jpeg>
</file>